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68" r:id="rId4"/>
    <p:sldId id="271" r:id="rId5"/>
    <p:sldId id="257" r:id="rId6"/>
    <p:sldId id="270" r:id="rId7"/>
    <p:sldId id="272" r:id="rId8"/>
    <p:sldId id="260" r:id="rId9"/>
    <p:sldId id="263" r:id="rId10"/>
    <p:sldId id="280" r:id="rId11"/>
    <p:sldId id="278" r:id="rId12"/>
    <p:sldId id="281" r:id="rId13"/>
    <p:sldId id="279" r:id="rId14"/>
    <p:sldId id="277" r:id="rId15"/>
    <p:sldId id="282" r:id="rId16"/>
    <p:sldId id="262" r:id="rId17"/>
    <p:sldId id="275" r:id="rId18"/>
  </p:sldIdLst>
  <p:sldSz cx="12192000" cy="6858000"/>
  <p:notesSz cx="9385300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3B0"/>
    <a:srgbClr val="593E17"/>
    <a:srgbClr val="AC792C"/>
    <a:srgbClr val="E4DDD8"/>
    <a:srgbClr val="C2B6AA"/>
    <a:srgbClr val="AA9588"/>
    <a:srgbClr val="F5F3F1"/>
    <a:srgbClr val="E1BE8B"/>
    <a:srgbClr val="E5B97F"/>
    <a:srgbClr val="FC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78750" autoAdjust="0"/>
  </p:normalViewPr>
  <p:slideViewPr>
    <p:cSldViewPr snapToGrid="0">
      <p:cViewPr varScale="1">
        <p:scale>
          <a:sx n="83" d="100"/>
          <a:sy n="83" d="100"/>
        </p:scale>
        <p:origin x="25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66963" cy="356198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6166" y="0"/>
            <a:ext cx="4066963" cy="356198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57FEF77A-1EEA-491C-AACD-BC2D25C0EA9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57675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530" y="3416539"/>
            <a:ext cx="7508240" cy="2795349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3104"/>
            <a:ext cx="4066963" cy="356197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6166" y="6743104"/>
            <a:ext cx="4066963" cy="356197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659A2629-A786-4EAA-9D17-43BCAFA2A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7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923">
              <a:defRPr/>
            </a:pPr>
            <a:r>
              <a:rPr lang="en-US" dirty="0"/>
              <a:t>Welcome, everyone! Today we are talking about why the founding of the United States isn't just a history lesson—it’s also spiritual. We are celebrating the 250th anniversary of a nation that was built on the idea that you were born to be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01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F09D-E067-94A6-F700-3166E6EC4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8EF1B-3021-3047-5B81-36A80018C5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588FA-F751-4646-F3F3-087FB75AA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B1EC1-F603-39D4-7F18-3283DA9B9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74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E5AB-795D-9613-79F4-570346768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35FBF-3D96-B761-275A-ED0A81816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DD07B-3A70-3B6B-DA3A-432627DE5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B4D80-F005-3A4F-7276-5604C74F4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39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D159C-B306-427C-C5F2-03350F1F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80B06-4820-D61A-8443-E618E995E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0121EB-BC45-9B0F-B2D6-D0C483283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A3EA2-7538-6BC6-139D-C3E231787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00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C6C2A-53CB-4D4A-9E30-8DBD0EE2B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A58FB2-5381-D03C-278E-27402AC33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FAC0C-BCDD-2E55-3009-9605F2500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9C2A1-2321-9D7C-32AE-61F739CAC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54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E51B5-FD0A-8A3E-AF62-AB7FD5E7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7030B-31FA-C309-FAD7-85B25815CC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D1225-E923-51E9-808D-B66FB5CF9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AFDA6-F933-25C3-76E2-B55BF2A0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2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C609B-EF13-C2CC-4197-90B099D8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2EA72-103D-E446-1699-CA01AB7BA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14AC9-1189-9308-BAD5-C758300CF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8CA66-D0E8-00BE-6D45-92A9EFAD9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43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43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4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7D9A-F7E8-8B56-0D5F-F4F4A65BF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2E082E-9522-F3FE-D51F-99E022DD1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04E11-2940-2AE6-F592-D72BD44D9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C7EA1-6B1A-472F-AEAE-5F733F564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4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55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BE1B-1DA9-B539-EC1B-DCABEA4C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9528F8-A2CE-65AC-5B21-147ABAC43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D6573-4B8A-CBDD-CE12-2FE865A21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0F118-AE54-7FDA-177C-0E342B8CC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2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52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2629-A786-4EAA-9D17-43BCAFA2AC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5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D738-F6AE-4A41-D91B-21C2D7077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6CB36-5B46-F8EC-1DE5-0B0882525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8FEF2-E62A-90B1-4456-5CEE7BA9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C1168-0A87-DBC9-8DC6-F2DF3F231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45ECF-C2B1-4B2C-67A1-FCB7D09D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DBA6-D6A0-84C2-E60A-FCBAA5B0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8D592-4D13-9DC9-1209-D86D88A20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D91A1-B4F9-8FB9-8045-F0E8F756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98050-D24E-0243-FBE3-8B2DA6B8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274A0-5078-8B47-437B-8A586955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7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B6081-DFA2-4333-D4EC-92A6A126D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AAEA7-7C76-6724-620D-D04AFC89E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EF394-D26D-EC30-1F76-3044DE29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6587F-98C9-8C9A-FC16-3EB2CE986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9B1D-1CBF-FE73-DFD5-3B54201C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3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AD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25ED-9004-3EAE-565C-0D19B29D2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D3A33-C5F1-449A-93B5-CA4769733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spcAft>
                <a:spcPts val="120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D2935-6D69-B153-7DBE-8DBC324D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E7210-1C46-AB0C-C889-A2D34069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8AE0A-793F-FFD4-9260-4D7EE3038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B048-4FBB-92A7-A3F6-A3CCFC5D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88951-D30C-A515-1E5F-FB04ADED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04644-F5D5-C1A7-E7E0-7DECECA1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876C0-9468-4C08-4F08-6F0478D2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CC704-C299-9111-2E5D-6B26969A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2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70B2-22D3-9882-C644-54E0C43F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F67C-E323-AAE2-A928-BD46B841F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015E5-4064-7E3D-25CB-296A0F5D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30CC2-7B00-2741-52C0-C2DDD4FC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E5869-2D81-301E-1E5B-5ED029D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168FE-A74F-C858-E1AB-58575256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2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C7B5-B3CC-901C-3FBF-84CA35E9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BFE97-3930-2D26-9B8F-F81795A2E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C8CE0-B194-FF91-B966-AEA9AF540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B61320-7AA9-C722-96AF-642277FDF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97724-D4B8-4CE6-3F10-AA943270D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02C26-1447-35EF-2627-C4235DBF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D2F77F-4656-8D22-670B-98278B8A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0C566-6DAB-7836-5710-B1F46842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3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345E-BD94-8186-7FE0-40B1BB4A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881879-17D0-400F-0DC2-661435916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2A0AD-C8B1-7730-B172-262C492F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3FF12-6620-F4A2-7C65-14DD875F3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95C02-EA28-5C74-1CD7-78292442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8DD8D-37DE-DA46-8038-48B6C7CC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3E88-3A3A-1218-6282-F4707C5F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9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5972E-6A27-4216-B459-2F3025D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77E8-54EE-2803-8DF3-EBC79E0FE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65026-E8D0-081C-AC6D-7F88C1C97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94686-B232-E6F2-617A-1B5123443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85354-BC3B-6301-781B-85C9B7E7D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32A4A-4864-7AA3-467F-A24709AE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7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25D35-D6CF-F366-22AD-A4218114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C0CD2-C66F-7ABB-5B81-B1537BA6D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FCEBB-5FAB-576C-054A-F27CFA3CC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8058C-7BC1-1A07-D54A-2D92F18C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F77CC-A1A0-BD38-CABC-FB6C6B2B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57C32-4D99-5F0E-9106-3E99321C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9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84F81-1C2F-B65D-BA85-01F3BC56B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8AD34-A3E4-8A89-0163-9C56B2B85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BB66-C5E8-0024-7080-E1EF1892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DFF821-9941-4732-924B-1B91BE9FED4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EDFDD-80FC-71A5-AC41-89E2E16F8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54C4A-6E82-78E3-DDDE-BE93C2C54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223093-6DBA-4AD5-A058-92FE0597A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9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52F0-A63A-B54A-B8A7-4B87192E7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C7BF1-832B-ECFA-CCAA-FCF893C5F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142F8-A5A5-FCD8-E40D-63BC02582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0"/>
          <a:stretch>
            <a:fillRect/>
          </a:stretch>
        </p:blipFill>
        <p:spPr>
          <a:xfrm>
            <a:off x="0" y="-146941"/>
            <a:ext cx="12192000" cy="70049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87D1B44-6317-70DB-1A63-FEBCBD22ED70}"/>
              </a:ext>
            </a:extLst>
          </p:cNvPr>
          <p:cNvSpPr txBox="1">
            <a:spLocks/>
          </p:cNvSpPr>
          <p:nvPr/>
        </p:nvSpPr>
        <p:spPr>
          <a:xfrm>
            <a:off x="6779028" y="4263737"/>
            <a:ext cx="5243285" cy="2387600"/>
          </a:xfrm>
          <a:prstGeom prst="rect">
            <a:avLst/>
          </a:prstGeom>
          <a:solidFill>
            <a:srgbClr val="5BA0FB"/>
          </a:solidFill>
        </p:spPr>
        <p:txBody>
          <a:bodyPr vert="horz" lIns="365760" tIns="45720" rIns="36576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02285B"/>
                </a:solidFill>
                <a:latin typeface="Palatino Linotype" panose="02040502050505030304" pitchFamily="18" charset="0"/>
              </a:rPr>
              <a:t>American Principles of Freedom</a:t>
            </a:r>
            <a:endParaRPr lang="en-US" sz="8800" dirty="0">
              <a:solidFill>
                <a:srgbClr val="02285B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BFB52F-E94D-BF67-CBBB-6DF06DBAB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81" y="232757"/>
            <a:ext cx="4030980" cy="40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4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23B5F-DCDF-C71C-98B2-4829D5C41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4EAB4-31C2-304F-2DED-B35310F5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Principles That Protect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9BAB7-0243-2E57-6737-84F7AF894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212" y="2241176"/>
            <a:ext cx="7430243" cy="1556632"/>
          </a:xfrm>
        </p:spPr>
        <p:txBody>
          <a:bodyPr>
            <a:normAutofit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/>
              <a:t>Freedom of Speech</a:t>
            </a: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The right to say what you believe.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71EB02-3B62-3D2C-CDFD-3727F6559C88}"/>
              </a:ext>
            </a:extLst>
          </p:cNvPr>
          <p:cNvSpPr txBox="1">
            <a:spLocks/>
          </p:cNvSpPr>
          <p:nvPr/>
        </p:nvSpPr>
        <p:spPr>
          <a:xfrm>
            <a:off x="4196443" y="4364171"/>
            <a:ext cx="7157358" cy="1798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Freedom of Association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The right to gather in groups, like churches and organizations, to work toward shared goals.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A1CDE-61A4-EEB5-1505-6090C9688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4" y="1999653"/>
            <a:ext cx="36576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68A7A-BAEF-947D-D30B-C6132DA6E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4" y="4352544"/>
            <a:ext cx="365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98E1C-2973-9119-FB41-40279F736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E360-E839-295B-3ADB-152D6FFD0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Principles That Protect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AD7E6-FA85-F60A-7D8C-D9143C8E1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4352544"/>
            <a:ext cx="6982968" cy="179815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/>
              <a:t>Universal Moral Truths</a:t>
            </a: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i="1" dirty="0"/>
              <a:t>One standard of what is good and bad. </a:t>
            </a: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i="1" dirty="0"/>
              <a:t>You are free to choose, but you are responsible for your choices.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64A6E0-07E4-DAEF-898B-B08CBF794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4352544"/>
            <a:ext cx="3657600" cy="179815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8F895C-418C-940C-4165-5288040AA80E}"/>
              </a:ext>
            </a:extLst>
          </p:cNvPr>
          <p:cNvSpPr txBox="1">
            <a:spLocks/>
          </p:cNvSpPr>
          <p:nvPr/>
        </p:nvSpPr>
        <p:spPr>
          <a:xfrm>
            <a:off x="4370832" y="2002536"/>
            <a:ext cx="7157358" cy="1798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Freedom of Religion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The right to worship as you choose.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849B-57CC-C99E-A986-24A5BA96D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2002536"/>
            <a:ext cx="365759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60F43-0334-6310-BC04-24747DE03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9A36-82DF-86E8-B06F-8C33DCC3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Principles That Protect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C9620-A50F-4E64-5945-3B07B5FD0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212" y="1999655"/>
            <a:ext cx="7430243" cy="1798154"/>
          </a:xfrm>
        </p:spPr>
        <p:txBody>
          <a:bodyPr>
            <a:normAutofit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/>
              <a:t>Right to Property</a:t>
            </a: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The right to own and control your own property.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CAF6E-4D32-347A-C334-1C164E90B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3" y="2002536"/>
            <a:ext cx="3657599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1D5554-D6C9-CD84-9DCE-F1FCA1AEA397}"/>
              </a:ext>
            </a:extLst>
          </p:cNvPr>
          <p:cNvSpPr txBox="1">
            <a:spLocks/>
          </p:cNvSpPr>
          <p:nvPr/>
        </p:nvSpPr>
        <p:spPr>
          <a:xfrm>
            <a:off x="4196441" y="4334744"/>
            <a:ext cx="7157358" cy="1798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Rule of Law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Everyone obeys the law, including government leaders.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49DC24-A4D3-5B53-75A4-97CAD8F1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2" y="4352544"/>
            <a:ext cx="365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B6591-211A-56D6-EA9A-15CD72F9F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38C5-D2DC-EC09-0E3E-0B069E31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Principles That Protect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61B34-7EEA-B4AC-C176-A0F27DCD8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719" y="4210418"/>
            <a:ext cx="7753819" cy="1798155"/>
          </a:xfrm>
        </p:spPr>
        <p:txBody>
          <a:bodyPr>
            <a:noAutofit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/>
              <a:t>Separation of Powers (Checks and Balances)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Three branches of government: Executive, Legislative, and Judicial. Each one has different responsibilities and can limit the power of the others.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F7F23-A336-3412-46C2-416B5D108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4109469"/>
            <a:ext cx="3657599" cy="243839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444EB9F-D22F-7E88-F9B2-EA8724D6484D}"/>
              </a:ext>
            </a:extLst>
          </p:cNvPr>
          <p:cNvSpPr txBox="1">
            <a:spLocks/>
          </p:cNvSpPr>
          <p:nvPr/>
        </p:nvSpPr>
        <p:spPr>
          <a:xfrm>
            <a:off x="4161719" y="2005961"/>
            <a:ext cx="6982969" cy="17981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Limited Government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Strong enough to protect rights but limited enough to stay free. We should solve problems at the lowest level.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20A3BA-B3A4-9EC3-2CED-83516B4AB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2002536"/>
            <a:ext cx="3657600" cy="17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16086-17E6-322B-04BC-39EDA319D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BFED-C6B6-C7A3-930C-1DD7CABF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Principles That Protect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62F6-E374-E3C3-5F56-78B96FCF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212" y="1999653"/>
            <a:ext cx="7430243" cy="1798155"/>
          </a:xfrm>
        </p:spPr>
        <p:txBody>
          <a:bodyPr>
            <a:normAutofit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/>
              <a:t>Equal Worth</a:t>
            </a: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Everyone has equal worth and has the same rights, regardless of their talents or situation.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66FE4-61FF-2668-4A75-4C5B87E36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4" y="1999652"/>
            <a:ext cx="3657600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3CA7B6-12BF-9B88-C9A8-50ED5ADCC7D3}"/>
              </a:ext>
            </a:extLst>
          </p:cNvPr>
          <p:cNvSpPr txBox="1">
            <a:spLocks/>
          </p:cNvSpPr>
          <p:nvPr/>
        </p:nvSpPr>
        <p:spPr>
          <a:xfrm>
            <a:off x="4219212" y="4350358"/>
            <a:ext cx="7430243" cy="2015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Equal Rights, But Not Equal Results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i="1" dirty="0"/>
              <a:t>You can pursue your own goals.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i="1" dirty="0"/>
              <a:t>You are treated equally, but if you work hard, you may succeed more than others.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C295C-512F-3C07-0611-E27759056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4352544"/>
            <a:ext cx="36766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EA24-9362-1DAB-4AD3-1BC91E30F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B7FF-9B15-F960-79AE-F3179E4B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Principles That Protect Freedom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F5B346-413D-74A3-B91E-647310815F4D}"/>
              </a:ext>
            </a:extLst>
          </p:cNvPr>
          <p:cNvSpPr txBox="1">
            <a:spLocks/>
          </p:cNvSpPr>
          <p:nvPr/>
        </p:nvSpPr>
        <p:spPr>
          <a:xfrm>
            <a:off x="4215384" y="2002536"/>
            <a:ext cx="7157358" cy="1798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Capitalism and Free Markets</a:t>
            </a: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Freedom to make your own choices. Economic competition encourages people to work hard, be creative, and solve problems.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EEF9C6-0197-D151-1100-E5C44E78A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2002536"/>
            <a:ext cx="358364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3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E8F8C-DB95-8C36-77FC-D8BFE4170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9E4E-B5CA-1178-134E-90C355A8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93E17"/>
                </a:solidFill>
              </a:rPr>
              <a:t>What We Can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D8D0-87A1-DFAC-4D6B-FF48CC04B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476" y="5219699"/>
            <a:ext cx="5441074" cy="16383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Study the scriptures and the Constitution.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Learn correct principles in the home.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Respect the rights of others.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1A35D-9F8C-46D1-5617-59A77B175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22778"/>
          <a:stretch>
            <a:fillRect/>
          </a:stretch>
        </p:blipFill>
        <p:spPr>
          <a:xfrm>
            <a:off x="952500" y="0"/>
            <a:ext cx="10287000" cy="506571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2BE96E-2148-3606-1A44-82F6510F4184}"/>
              </a:ext>
            </a:extLst>
          </p:cNvPr>
          <p:cNvSpPr txBox="1">
            <a:spLocks/>
          </p:cNvSpPr>
          <p:nvPr/>
        </p:nvSpPr>
        <p:spPr>
          <a:xfrm>
            <a:off x="7265324" y="5219699"/>
            <a:ext cx="4298026" cy="163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Participate in society.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Defend religious liberty.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Live the gospel.</a:t>
            </a:r>
          </a:p>
          <a:p>
            <a:endParaRPr lang="en-US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FE137-85D4-2340-74B5-A722FC16BA26}"/>
              </a:ext>
            </a:extLst>
          </p:cNvPr>
          <p:cNvSpPr txBox="1"/>
          <p:nvPr/>
        </p:nvSpPr>
        <p:spPr>
          <a:xfrm>
            <a:off x="3511278" y="99574"/>
            <a:ext cx="4920982" cy="615553"/>
          </a:xfrm>
          <a:prstGeom prst="rect">
            <a:avLst/>
          </a:prstGeom>
          <a:solidFill>
            <a:srgbClr val="E4DDD8">
              <a:alpha val="80000"/>
            </a:srgbClr>
          </a:solidFill>
        </p:spPr>
        <p:txBody>
          <a:bodyPr wrap="square" lIns="365760" tIns="91440" rIns="365760" bIns="91440" rtlCol="0">
            <a:spAutoFit/>
          </a:bodyPr>
          <a:lstStyle/>
          <a:p>
            <a:pPr algn="ctr"/>
            <a:r>
              <a:rPr lang="en-US" sz="2800" dirty="0">
                <a:solidFill>
                  <a:srgbClr val="593E17"/>
                </a:solidFill>
              </a:rPr>
              <a:t>What We Can Do</a:t>
            </a:r>
          </a:p>
        </p:txBody>
      </p:sp>
    </p:spTree>
    <p:extLst>
      <p:ext uri="{BB962C8B-B14F-4D97-AF65-F5344CB8AC3E}">
        <p14:creationId xmlns:p14="http://schemas.microsoft.com/office/powerpoint/2010/main" val="2515414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B5077A-F997-81F7-42A1-4551B1182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789"/>
            <a:ext cx="12192000" cy="79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9B32-7125-6864-1D56-7CAD8585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175"/>
          </a:xfrm>
        </p:spPr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God’s Plan of Happiness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FA58-D5C9-9902-A927-60D77CF24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194" y="1552958"/>
            <a:ext cx="3720662" cy="4939917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/>
              <a:t>Before the world was created, God gave us the right to choose.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/>
              <a:t>Jesus Christ made it possible through His sacrifice.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/>
              <a:t>Satan wants to destroy our right to choose.</a:t>
            </a:r>
          </a:p>
        </p:txBody>
      </p:sp>
      <p:pic>
        <p:nvPicPr>
          <p:cNvPr id="4" name="Picture 3" descr="Council in Heaven | 5 June 2021 | LDS Daily">
            <a:extLst>
              <a:ext uri="{FF2B5EF4-FFF2-40B4-BE49-F238E27FC236}">
                <a16:creationId xmlns:a16="http://schemas.microsoft.com/office/drawing/2014/main" id="{E24BC113-81E0-8BD8-2EF3-5F0FFDDB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82" r="7127"/>
          <a:stretch>
            <a:fillRect/>
          </a:stretch>
        </p:blipFill>
        <p:spPr>
          <a:xfrm>
            <a:off x="378371" y="1552958"/>
            <a:ext cx="7646277" cy="45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June 15, 1215 King John Puts His Seal On Magna Carta - FRANKOFILI.NET">
            <a:extLst>
              <a:ext uri="{FF2B5EF4-FFF2-40B4-BE49-F238E27FC236}">
                <a16:creationId xmlns:a16="http://schemas.microsoft.com/office/drawing/2014/main" id="{6A150A94-0BFF-0FEA-86FF-BAECD6BB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689"/>
          <a:stretch>
            <a:fillRect/>
          </a:stretch>
        </p:blipFill>
        <p:spPr>
          <a:xfrm>
            <a:off x="337629" y="1653982"/>
            <a:ext cx="11456640" cy="4940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8CC7DC-E388-1DD7-BBA4-2461A718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911"/>
            <a:ext cx="10515600" cy="729280"/>
          </a:xfrm>
        </p:spPr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The Story of Freedom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6FACE-1E76-3AF0-F667-1627D7DC41F5}"/>
              </a:ext>
            </a:extLst>
          </p:cNvPr>
          <p:cNvSpPr txBox="1"/>
          <p:nvPr/>
        </p:nvSpPr>
        <p:spPr>
          <a:xfrm>
            <a:off x="167425" y="845190"/>
            <a:ext cx="1179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200" dirty="0"/>
              <a:t>Magna Carta (1215): No one is above the law.</a:t>
            </a:r>
          </a:p>
        </p:txBody>
      </p:sp>
    </p:spTree>
    <p:extLst>
      <p:ext uri="{BB962C8B-B14F-4D97-AF65-F5344CB8AC3E}">
        <p14:creationId xmlns:p14="http://schemas.microsoft.com/office/powerpoint/2010/main" val="2613634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E85B2-4BC6-EDBF-E3FD-E588B7876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8136-4216-305C-054A-3FFF00DB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872"/>
            <a:ext cx="10515600" cy="731520"/>
          </a:xfrm>
        </p:spPr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The Story of Freedom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9E591-37D8-BD4E-98CD-A83CD44B3AB1}"/>
              </a:ext>
            </a:extLst>
          </p:cNvPr>
          <p:cNvSpPr txBox="1"/>
          <p:nvPr/>
        </p:nvSpPr>
        <p:spPr>
          <a:xfrm>
            <a:off x="164592" y="84124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200" dirty="0"/>
              <a:t>Pilgrims (1600s): Wanted religious liberty and self-government.</a:t>
            </a:r>
          </a:p>
        </p:txBody>
      </p:sp>
      <p:pic>
        <p:nvPicPr>
          <p:cNvPr id="12" name="Picture 11" descr="Pilgrim Fathers | Definition, History, &amp; Facts | Britannica">
            <a:extLst>
              <a:ext uri="{FF2B5EF4-FFF2-40B4-BE49-F238E27FC236}">
                <a16:creationId xmlns:a16="http://schemas.microsoft.com/office/drawing/2014/main" id="{D36F59C2-3D0C-AF0E-531E-90769155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24251"/>
          <a:stretch>
            <a:fillRect/>
          </a:stretch>
        </p:blipFill>
        <p:spPr>
          <a:xfrm>
            <a:off x="307514" y="1591335"/>
            <a:ext cx="11576971" cy="493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4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49450E-A496-973B-F136-5976936293F1}"/>
              </a:ext>
            </a:extLst>
          </p:cNvPr>
          <p:cNvSpPr txBox="1"/>
          <p:nvPr/>
        </p:nvSpPr>
        <p:spPr>
          <a:xfrm>
            <a:off x="3046686" y="3244334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F7072-938B-14BC-2ACA-CAD0842D2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84554-6BC1-3E73-96BF-8C0C3047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99" y="222843"/>
            <a:ext cx="3155918" cy="1421303"/>
          </a:xfrm>
          <a:solidFill>
            <a:srgbClr val="E4DDD8">
              <a:alpha val="80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11500" dirty="0">
                <a:solidFill>
                  <a:srgbClr val="593E17"/>
                </a:solidFill>
                <a:latin typeface="Palatino Linotype" panose="02040502050505030304" pitchFamily="18" charset="0"/>
              </a:rPr>
              <a:t>1776</a:t>
            </a:r>
            <a:endParaRPr lang="en-US" sz="8800" dirty="0">
              <a:solidFill>
                <a:srgbClr val="593E1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0DD719-B2BF-5A73-383E-0B2311AB06B0}"/>
              </a:ext>
            </a:extLst>
          </p:cNvPr>
          <p:cNvSpPr txBox="1">
            <a:spLocks/>
          </p:cNvSpPr>
          <p:nvPr/>
        </p:nvSpPr>
        <p:spPr>
          <a:xfrm>
            <a:off x="391598" y="5064195"/>
            <a:ext cx="2549119" cy="196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AC792C"/>
                </a:solidFill>
                <a:latin typeface="Palatino Linotype" panose="02040502050505030304" pitchFamily="18" charset="0"/>
              </a:rPr>
              <a:t>250 </a:t>
            </a:r>
            <a:endParaRPr lang="en-US" sz="8800" dirty="0">
              <a:solidFill>
                <a:srgbClr val="AC792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F534CE-0DC0-3949-080A-7E51C5EB0CEB}"/>
              </a:ext>
            </a:extLst>
          </p:cNvPr>
          <p:cNvSpPr txBox="1">
            <a:spLocks/>
          </p:cNvSpPr>
          <p:nvPr/>
        </p:nvSpPr>
        <p:spPr>
          <a:xfrm>
            <a:off x="2702388" y="4977886"/>
            <a:ext cx="10515600" cy="196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792C"/>
                </a:solidFill>
                <a:latin typeface="Palatino Linotype" panose="02040502050505030304" pitchFamily="18" charset="0"/>
              </a:rPr>
              <a:t>YEARS</a:t>
            </a:r>
          </a:p>
          <a:p>
            <a:r>
              <a:rPr lang="en-US" dirty="0">
                <a:solidFill>
                  <a:srgbClr val="AC792C"/>
                </a:solidFill>
                <a:latin typeface="Palatino Linotype" panose="02040502050505030304" pitchFamily="18" charset="0"/>
              </a:rPr>
              <a:t>AGO</a:t>
            </a:r>
            <a:endParaRPr lang="en-US" sz="3200" dirty="0">
              <a:solidFill>
                <a:srgbClr val="AC792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FBC760-62E9-8E50-2028-C40E93EE6102}"/>
              </a:ext>
            </a:extLst>
          </p:cNvPr>
          <p:cNvSpPr txBox="1"/>
          <p:nvPr/>
        </p:nvSpPr>
        <p:spPr>
          <a:xfrm>
            <a:off x="4892589" y="4164043"/>
            <a:ext cx="7072132" cy="2469834"/>
          </a:xfrm>
          <a:prstGeom prst="rect">
            <a:avLst/>
          </a:prstGeom>
          <a:solidFill>
            <a:srgbClr val="E4DDD8">
              <a:alpha val="80000"/>
            </a:srgbClr>
          </a:solidFill>
        </p:spPr>
        <p:txBody>
          <a:bodyPr wrap="square" lIns="365760" tIns="91440" rIns="365760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>
                <a:solidFill>
                  <a:srgbClr val="593E17"/>
                </a:solidFill>
              </a:rPr>
              <a:t>The Lord said, </a:t>
            </a:r>
            <a:br>
              <a:rPr lang="en-US" sz="2800" dirty="0">
                <a:solidFill>
                  <a:srgbClr val="593E17"/>
                </a:solidFill>
              </a:rPr>
            </a:br>
            <a:r>
              <a:rPr lang="en-US" sz="2800" dirty="0">
                <a:solidFill>
                  <a:srgbClr val="593E17"/>
                </a:solidFill>
              </a:rPr>
              <a:t>“I established the Constitution of this land, by the hands of wise men whom </a:t>
            </a:r>
            <a:br>
              <a:rPr lang="en-US" sz="2800" dirty="0">
                <a:solidFill>
                  <a:srgbClr val="593E17"/>
                </a:solidFill>
              </a:rPr>
            </a:br>
            <a:r>
              <a:rPr lang="en-US" sz="2800" dirty="0">
                <a:solidFill>
                  <a:srgbClr val="593E17"/>
                </a:solidFill>
              </a:rPr>
              <a:t>I raised up unto this very purpose...” </a:t>
            </a:r>
            <a:br>
              <a:rPr lang="en-US" sz="2800" dirty="0">
                <a:solidFill>
                  <a:srgbClr val="593E17"/>
                </a:solidFill>
              </a:rPr>
            </a:br>
            <a:br>
              <a:rPr lang="en-US" sz="1200" dirty="0">
                <a:solidFill>
                  <a:srgbClr val="593E17"/>
                </a:solidFill>
              </a:rPr>
            </a:br>
            <a:r>
              <a:rPr lang="en-US" sz="2000" dirty="0">
                <a:solidFill>
                  <a:srgbClr val="593E17"/>
                </a:solidFill>
              </a:rPr>
              <a:t>(Doctrine and Covenants 101:80)</a:t>
            </a:r>
          </a:p>
          <a:p>
            <a:endParaRPr lang="en-US" dirty="0">
              <a:solidFill>
                <a:srgbClr val="AA9588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2E74C8-2BBE-7743-DCA6-3AC1500D5FCD}"/>
              </a:ext>
            </a:extLst>
          </p:cNvPr>
          <p:cNvSpPr txBox="1">
            <a:spLocks/>
          </p:cNvSpPr>
          <p:nvPr/>
        </p:nvSpPr>
        <p:spPr>
          <a:xfrm>
            <a:off x="3510121" y="222843"/>
            <a:ext cx="8549148" cy="1421303"/>
          </a:xfrm>
          <a:prstGeom prst="rect">
            <a:avLst/>
          </a:prstGeom>
          <a:solidFill>
            <a:srgbClr val="E4DDD8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93E17"/>
                </a:solidFill>
                <a:latin typeface="+mn-lt"/>
                <a:ea typeface="+mn-ea"/>
                <a:cs typeface="+mn-cs"/>
              </a:rPr>
              <a:t>DECLARATION OF </a:t>
            </a:r>
            <a:br>
              <a:rPr lang="en-US" dirty="0">
                <a:solidFill>
                  <a:srgbClr val="593E17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593E17"/>
                </a:solidFill>
                <a:latin typeface="+mn-lt"/>
                <a:ea typeface="+mn-ea"/>
                <a:cs typeface="+mn-cs"/>
              </a:rPr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25585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7168-C642-775E-49DE-690C588E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seph Smith First Vision">
            <a:extLst>
              <a:ext uri="{FF2B5EF4-FFF2-40B4-BE49-F238E27FC236}">
                <a16:creationId xmlns:a16="http://schemas.microsoft.com/office/drawing/2014/main" id="{B1ED882A-88FB-A368-0962-7C3AD15849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046"/>
          <a:stretch>
            <a:fillRect/>
          </a:stretch>
        </p:blipFill>
        <p:spPr>
          <a:xfrm>
            <a:off x="0" y="0"/>
            <a:ext cx="124543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E946D-AC53-1FCD-47B9-B3F5B087A8A6}"/>
              </a:ext>
            </a:extLst>
          </p:cNvPr>
          <p:cNvSpPr txBox="1"/>
          <p:nvPr/>
        </p:nvSpPr>
        <p:spPr>
          <a:xfrm>
            <a:off x="3046686" y="3244334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526D7-07FA-B52C-3C9D-BA5E32C9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99" y="172619"/>
            <a:ext cx="3155922" cy="1471527"/>
          </a:xfrm>
          <a:solidFill>
            <a:srgbClr val="E4DDD8">
              <a:alpha val="80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11500" dirty="0">
                <a:solidFill>
                  <a:srgbClr val="593E17"/>
                </a:solidFill>
                <a:latin typeface="Palatino Linotype" panose="02040502050505030304" pitchFamily="18" charset="0"/>
              </a:rPr>
              <a:t>1820</a:t>
            </a:r>
            <a:endParaRPr lang="en-US" sz="8800" dirty="0">
              <a:solidFill>
                <a:srgbClr val="593E1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ED2B-5368-43DA-B194-08A5DEC94F5A}"/>
              </a:ext>
            </a:extLst>
          </p:cNvPr>
          <p:cNvSpPr txBox="1"/>
          <p:nvPr/>
        </p:nvSpPr>
        <p:spPr>
          <a:xfrm>
            <a:off x="6233391" y="4726942"/>
            <a:ext cx="5723257" cy="1908215"/>
          </a:xfrm>
          <a:prstGeom prst="rect">
            <a:avLst/>
          </a:prstGeom>
          <a:solidFill>
            <a:srgbClr val="E4DDD8">
              <a:alpha val="80000"/>
            </a:srgbClr>
          </a:solidFill>
        </p:spPr>
        <p:txBody>
          <a:bodyPr wrap="square" lIns="365760" tIns="91440" rIns="365760" bIns="91440" rtlCol="0">
            <a:spAutoFit/>
          </a:bodyPr>
          <a:lstStyle/>
          <a:p>
            <a:pPr algn="ctr"/>
            <a:r>
              <a:rPr lang="en-US" sz="2800" dirty="0"/>
              <a:t>Without freedom of speech and religion, Joseph Smith couldn't have shared his vision or organized the Church</a:t>
            </a:r>
            <a:endParaRPr lang="en-US" sz="2800" dirty="0">
              <a:solidFill>
                <a:srgbClr val="593E1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AA6851-4542-C1BD-8373-C2F5CD6FD90F}"/>
              </a:ext>
            </a:extLst>
          </p:cNvPr>
          <p:cNvSpPr txBox="1">
            <a:spLocks/>
          </p:cNvSpPr>
          <p:nvPr/>
        </p:nvSpPr>
        <p:spPr>
          <a:xfrm>
            <a:off x="3510121" y="222843"/>
            <a:ext cx="8446527" cy="1421303"/>
          </a:xfrm>
          <a:prstGeom prst="rect">
            <a:avLst/>
          </a:prstGeom>
          <a:solidFill>
            <a:srgbClr val="E4DDD8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93E17"/>
                </a:solidFill>
                <a:latin typeface="+mn-lt"/>
                <a:ea typeface="+mn-ea"/>
                <a:cs typeface="+mn-cs"/>
              </a:rPr>
              <a:t>RESTORATION </a:t>
            </a:r>
            <a:br>
              <a:rPr lang="en-US" dirty="0">
                <a:solidFill>
                  <a:srgbClr val="593E17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593E17"/>
                </a:solidFill>
                <a:latin typeface="+mn-lt"/>
                <a:ea typeface="+mn-ea"/>
                <a:cs typeface="+mn-cs"/>
              </a:rPr>
              <a:t>OF THE GOSPEL</a:t>
            </a:r>
          </a:p>
        </p:txBody>
      </p:sp>
    </p:spTree>
    <p:extLst>
      <p:ext uri="{BB962C8B-B14F-4D97-AF65-F5344CB8AC3E}">
        <p14:creationId xmlns:p14="http://schemas.microsoft.com/office/powerpoint/2010/main" val="40603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2C894A-5219-3BBC-3314-70A4D7AC3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7"/>
          <a:stretch>
            <a:fillRect/>
          </a:stretch>
        </p:blipFill>
        <p:spPr>
          <a:xfrm>
            <a:off x="445086" y="1552958"/>
            <a:ext cx="7321499" cy="4085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D5D1E1-F3D4-F6CF-C79A-781FD118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872"/>
            <a:ext cx="10515600" cy="978408"/>
          </a:xfrm>
        </p:spPr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Family Proclamation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772E13-8C2C-3E8B-A099-ADD4BD55E70D}"/>
              </a:ext>
            </a:extLst>
          </p:cNvPr>
          <p:cNvSpPr txBox="1">
            <a:spLocks/>
          </p:cNvSpPr>
          <p:nvPr/>
        </p:nvSpPr>
        <p:spPr>
          <a:xfrm>
            <a:off x="8086165" y="1552958"/>
            <a:ext cx="3958691" cy="4939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dirty="0"/>
              <a:t>Learn to love and serve each another, keep the commandments, and obey the law.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dirty="0"/>
              <a:t>We must strengthen the family as the basic unit of society.</a:t>
            </a:r>
          </a:p>
        </p:txBody>
      </p:sp>
    </p:spTree>
    <p:extLst>
      <p:ext uri="{BB962C8B-B14F-4D97-AF65-F5344CB8AC3E}">
        <p14:creationId xmlns:p14="http://schemas.microsoft.com/office/powerpoint/2010/main" val="30969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22D4E-B778-6D84-E1D7-1CD0C339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303" y="1442434"/>
            <a:ext cx="7511143" cy="5050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dirty="0"/>
              <a:t>Register to vote and study issues and candidates carefully. 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dirty="0"/>
              <a:t>Vote for leaders who are honest, good, and wise.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dirty="0"/>
              <a:t>The Church does not endorse any political party or candidate. Nor does it advise members how to vote.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1172B-0BA6-4EEF-49D7-822C847B9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909637"/>
            <a:ext cx="3810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5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9870-7376-3E8F-D6E3-DF26FDE3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3E17"/>
                </a:solidFill>
              </a:rPr>
              <a:t>Principles That Protect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72F44-86B6-32E4-E69C-D12A5D61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917" y="2128399"/>
            <a:ext cx="7014882" cy="1798155"/>
          </a:xfrm>
        </p:spPr>
        <p:txBody>
          <a:bodyPr>
            <a:normAutofit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/>
              <a:t>Government By the People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i="1" dirty="0"/>
              <a:t>We vote for leaders to make decisions for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89694-6760-D00E-08E2-8595199BF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4" y="2002536"/>
            <a:ext cx="3657600" cy="179815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5819A4-4921-627E-52C5-9C2F67F36780}"/>
              </a:ext>
            </a:extLst>
          </p:cNvPr>
          <p:cNvSpPr txBox="1">
            <a:spLocks/>
          </p:cNvSpPr>
          <p:nvPr/>
        </p:nvSpPr>
        <p:spPr>
          <a:xfrm>
            <a:off x="4338917" y="4383189"/>
            <a:ext cx="7014883" cy="1798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Rights Come from God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Rights are not granted by the government but come from God.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9CED8-9C6C-DBD8-A512-AE25A3879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4" y="4352544"/>
            <a:ext cx="365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604</Words>
  <Application>Microsoft Office PowerPoint</Application>
  <PresentationFormat>Widescreen</PresentationFormat>
  <Paragraphs>85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Palatino Linotype</vt:lpstr>
      <vt:lpstr>Office Theme</vt:lpstr>
      <vt:lpstr>PowerPoint Presentation</vt:lpstr>
      <vt:lpstr>God’s Plan of Happiness</vt:lpstr>
      <vt:lpstr>The Story of Freedom</vt:lpstr>
      <vt:lpstr>The Story of Freedom</vt:lpstr>
      <vt:lpstr>1776</vt:lpstr>
      <vt:lpstr>1820</vt:lpstr>
      <vt:lpstr>Family Proclamation</vt:lpstr>
      <vt:lpstr>PowerPoint Presentation</vt:lpstr>
      <vt:lpstr>Principles That Protect Freedom</vt:lpstr>
      <vt:lpstr>Principles That Protect Freedom</vt:lpstr>
      <vt:lpstr>Principles That Protect Freedom</vt:lpstr>
      <vt:lpstr>Principles That Protect Freedom</vt:lpstr>
      <vt:lpstr>Principles That Protect Freedom</vt:lpstr>
      <vt:lpstr>Principles That Protect Freedom</vt:lpstr>
      <vt:lpstr>Principles That Protect Freedom</vt:lpstr>
      <vt:lpstr>What We Can 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Larry Richman</dc:creator>
  <cp:lastModifiedBy>Larry Richman</cp:lastModifiedBy>
  <cp:revision>36</cp:revision>
  <cp:lastPrinted>2026-06-04T23:29:08Z</cp:lastPrinted>
  <dcterms:created xsi:type="dcterms:W3CDTF">2026-05-20T15:20:31Z</dcterms:created>
  <dcterms:modified xsi:type="dcterms:W3CDTF">2026-06-04T23:29:13Z</dcterms:modified>
</cp:coreProperties>
</file>